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6" r:id="rId2"/>
    <p:sldId id="277" r:id="rId3"/>
    <p:sldId id="257" r:id="rId4"/>
    <p:sldId id="278" r:id="rId5"/>
    <p:sldId id="258" r:id="rId6"/>
    <p:sldId id="259" r:id="rId7"/>
    <p:sldId id="279" r:id="rId8"/>
    <p:sldId id="280" r:id="rId9"/>
    <p:sldId id="281" r:id="rId10"/>
    <p:sldId id="263" r:id="rId11"/>
    <p:sldId id="264" r:id="rId12"/>
    <p:sldId id="282" r:id="rId13"/>
    <p:sldId id="274" r:id="rId14"/>
    <p:sldId id="283" r:id="rId15"/>
    <p:sldId id="284" r:id="rId16"/>
    <p:sldId id="285" r:id="rId17"/>
    <p:sldId id="286" r:id="rId18"/>
    <p:sldId id="26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87749-7841-4C69-A224-52077301D03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19419-C0F2-4F51-80E3-D0AEF9E7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5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19419-C0F2-4F51-80E3-D0AEF9E77C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6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19419-C0F2-4F51-80E3-D0AEF9E77C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9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7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7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3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3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5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9441-3911-4A28-ABD9-42B1228D3E7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b="1" dirty="0"/>
              <a:t>Organs Associated with the Digestive Tract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hepatocyte adapt to its function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1800" b="1" dirty="0" smtClean="0"/>
              <a:t>EM:</a:t>
            </a:r>
            <a:endParaRPr lang="en-US" sz="1800" b="1" dirty="0" smtClean="0"/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Abundant mitochondria(high metabolic activities)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/>
              <a:t> </a:t>
            </a:r>
            <a:r>
              <a:rPr lang="en-US" sz="1800" b="1" dirty="0" smtClean="0"/>
              <a:t>multiple Golgi apparatus(secretory function)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Well developed rER(plasma proteins)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Abundant sER(bile acid synthesis, glycogen, detoxification)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Numerous peroxisomes(oxidation of FA)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Lysosomes and lipofuscin pigments(aged cells)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Glycogen and energy </a:t>
            </a:r>
            <a:endParaRPr lang="en-US" sz="1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3124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hepatocyte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The hepatocyte has two functional surfaces: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B0F0"/>
                </a:solidFill>
              </a:rPr>
              <a:t>1.Vascular surface: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Faces the perisinusoidal space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It shows long villi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B0F0"/>
                </a:solidFill>
              </a:rPr>
              <a:t>2.The intercellular surface:</a:t>
            </a:r>
          </a:p>
          <a:p>
            <a:pPr marL="0" indent="0">
              <a:buNone/>
            </a:pPr>
            <a:endParaRPr lang="en-US" sz="1800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Where bile canaliculi are enclosed between</a:t>
            </a:r>
          </a:p>
          <a:p>
            <a:pPr marL="0" indent="0">
              <a:buNone/>
            </a:pPr>
            <a:r>
              <a:rPr lang="en-US" sz="1800" b="1" dirty="0"/>
              <a:t>a</a:t>
            </a:r>
            <a:r>
              <a:rPr lang="en-US" sz="1800" b="1" dirty="0" smtClean="0"/>
              <a:t>djacent hepatocytes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Each bile canaliculus shows short microvilli</a:t>
            </a:r>
          </a:p>
          <a:p>
            <a:pPr marL="0" indent="0">
              <a:buNone/>
            </a:pPr>
            <a:r>
              <a:rPr lang="en-US" sz="1800" b="1" dirty="0" smtClean="0"/>
              <a:t>Projecting into its lumen and is bounded by tight</a:t>
            </a:r>
          </a:p>
          <a:p>
            <a:pPr marL="0" indent="0">
              <a:buNone/>
            </a:pPr>
            <a:r>
              <a:rPr lang="en-US" sz="1800" b="1" dirty="0" smtClean="0"/>
              <a:t>Junction and desmosomes.</a:t>
            </a:r>
          </a:p>
          <a:p>
            <a:pPr marL="0" indent="0">
              <a:buNone/>
            </a:pPr>
            <a:endParaRPr lang="en-US" sz="1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638425"/>
            <a:ext cx="41624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9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blood sinusoids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/>
              <a:t>the blood supply of the liver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liver has dual blood supply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On entering the porta hepatis, </a:t>
            </a:r>
            <a:r>
              <a:rPr lang="en-US" sz="1800" b="1" dirty="0" smtClean="0">
                <a:solidFill>
                  <a:srgbClr val="FF0000"/>
                </a:solidFill>
              </a:rPr>
              <a:t>the portal vein and the hepatic artery</a:t>
            </a:r>
            <a:r>
              <a:rPr lang="en-US" sz="1800" b="1" dirty="0" smtClean="0"/>
              <a:t> 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interlobular branches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(in the portal canals)</a:t>
            </a:r>
            <a:r>
              <a:rPr lang="en-US" sz="1800" b="1" dirty="0" smtClean="0"/>
              <a:t> 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the sinusoids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t</a:t>
            </a:r>
            <a:r>
              <a:rPr lang="en-US" sz="1800" b="1" dirty="0" smtClean="0">
                <a:solidFill>
                  <a:srgbClr val="FF0000"/>
                </a:solidFill>
              </a:rPr>
              <a:t>he central vein</a:t>
            </a:r>
            <a:r>
              <a:rPr lang="en-US" sz="1800" b="1" dirty="0" smtClean="0"/>
              <a:t>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hepatic veins</a:t>
            </a:r>
            <a:r>
              <a:rPr lang="en-US" sz="1800" b="1" dirty="0" smtClean="0"/>
              <a:t> 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the inferior vena cava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678488"/>
            <a:ext cx="914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19800"/>
            <a:ext cx="914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19800"/>
            <a:ext cx="914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914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78488"/>
            <a:ext cx="914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876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1"/>
            <a:ext cx="4181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7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II.The blood sinusoids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6019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Function: exchange between blood and hepatocytes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Structure: lined by two types of cells:</a:t>
            </a:r>
          </a:p>
          <a:p>
            <a:pPr>
              <a:buAutoNum type="alphaUcPeriod"/>
            </a:pPr>
            <a:r>
              <a:rPr lang="en-US" sz="1800" b="1" dirty="0" smtClean="0"/>
              <a:t>Endothelial cell: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Flat cells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Numerous large fenestration without diaphragm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Surrounded by discontinuous basal lamina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Function:  this allow free passage of plasma to perisinusoidal space for the exchange process to occur.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7391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B.The kupffer cells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Origin </a:t>
            </a:r>
            <a:r>
              <a:rPr lang="en-US" sz="1800" b="1" dirty="0" smtClean="0"/>
              <a:t>: from blood monocytes</a:t>
            </a:r>
          </a:p>
          <a:p>
            <a:pPr marL="0" indent="0">
              <a:buNone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Structures: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Large branching cells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Their pseudopodia are projecting into the lumen of the sinusoids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The cytoplasm contain many lysosomes containing hemosiderin pigments.</a:t>
            </a:r>
          </a:p>
          <a:p>
            <a:pPr marL="0" indent="0">
              <a:buNone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Function</a:t>
            </a:r>
            <a:r>
              <a:rPr lang="en-US" sz="1800" b="1" dirty="0" smtClean="0"/>
              <a:t>: phagocytosis of aged RBCs</a:t>
            </a:r>
            <a:endParaRPr lang="en-US" sz="1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6291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6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Space of Disse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</a:rPr>
              <a:t>Definition :</a:t>
            </a:r>
            <a:r>
              <a:rPr lang="en-US" sz="1800" b="1" dirty="0" smtClean="0"/>
              <a:t>it is anarrow perisinusoidal space between the endothelial lining  of the sinusoids and the hepatocytes.</a:t>
            </a:r>
          </a:p>
          <a:p>
            <a:pPr marL="0" indent="0">
              <a:buNone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</a:rPr>
              <a:t>Function</a:t>
            </a:r>
            <a:r>
              <a:rPr lang="en-US" sz="1800" b="1" dirty="0" smtClean="0"/>
              <a:t> :it allows exchange of metabolites between the plasma and the hepatocytes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</a:rPr>
              <a:t>Contents</a:t>
            </a:r>
            <a:r>
              <a:rPr lang="en-US" sz="1800" b="1" dirty="0" smtClean="0"/>
              <a:t>: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1.Plasma filtered from the sinusoids</a:t>
            </a:r>
          </a:p>
          <a:p>
            <a:pPr marL="0" indent="0">
              <a:buNone/>
            </a:pPr>
            <a:r>
              <a:rPr lang="en-US" sz="1800" b="1" dirty="0" smtClean="0"/>
              <a:t>2.Microvilli projecting from the hepatocytes</a:t>
            </a:r>
          </a:p>
          <a:p>
            <a:pPr marL="0" indent="0">
              <a:buNone/>
            </a:pPr>
            <a:r>
              <a:rPr lang="en-US" sz="1800" b="1" dirty="0" smtClean="0"/>
              <a:t>3.Reticular fibers(support to the wall of sinusoids)</a:t>
            </a:r>
          </a:p>
          <a:p>
            <a:pPr marL="0" indent="0">
              <a:buNone/>
            </a:pPr>
            <a:r>
              <a:rPr lang="en-US" sz="1800" b="1" dirty="0" smtClean="0"/>
              <a:t>4.Hepatic stellate cells (Ito cells) :vitamin A storing cells.</a:t>
            </a:r>
            <a:endParaRPr lang="en-US" sz="1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3276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3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06780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Hepatic stellate cells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In chronic inflammation of the liver, </a:t>
            </a:r>
          </a:p>
          <a:p>
            <a:pPr marL="0" indent="0">
              <a:buNone/>
            </a:pPr>
            <a:r>
              <a:rPr lang="en-US" sz="1800" b="1" dirty="0" smtClean="0"/>
              <a:t>these cells differentiate into </a:t>
            </a:r>
            <a:r>
              <a:rPr lang="en-US" sz="1800" b="1" dirty="0" smtClean="0">
                <a:solidFill>
                  <a:srgbClr val="FF0000"/>
                </a:solidFill>
              </a:rPr>
              <a:t>myofibroblasts </a:t>
            </a:r>
          </a:p>
          <a:p>
            <a:pPr marL="0" indent="0">
              <a:buNone/>
            </a:pPr>
            <a:r>
              <a:rPr lang="en-US" sz="1800" b="1" dirty="0" smtClean="0"/>
              <a:t>and deposit excess collagen </a:t>
            </a:r>
          </a:p>
          <a:p>
            <a:pPr marL="0" indent="0">
              <a:buNone/>
            </a:pPr>
            <a:r>
              <a:rPr lang="en-US" sz="1800" b="1" dirty="0" smtClean="0"/>
              <a:t>into the perisinusoidal space resulting in liver fibrosis.</a:t>
            </a:r>
            <a:endParaRPr lang="en-US" sz="18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819400"/>
            <a:ext cx="54864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1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biliary tree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</a:rPr>
              <a:t>The hepatocytes</a:t>
            </a:r>
            <a:r>
              <a:rPr lang="en-US" sz="1800" b="1" dirty="0" smtClean="0"/>
              <a:t>   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the bile canaliculi   </a:t>
            </a:r>
            <a:r>
              <a:rPr lang="en-US" sz="1800" b="1" dirty="0" smtClean="0"/>
              <a:t>(lined by cell membrane of adjacent hepatocyte   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canals of Hering </a:t>
            </a:r>
            <a:r>
              <a:rPr lang="en-US" sz="1800" b="1" dirty="0" smtClean="0"/>
              <a:t>(lined by cuboidal cells)    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the interlobular bile ducts</a:t>
            </a:r>
            <a:r>
              <a:rPr lang="en-US" sz="1800" b="1" dirty="0" smtClean="0"/>
              <a:t> ( in the portal canals , lined by cuboidal cells then </a:t>
            </a:r>
          </a:p>
          <a:p>
            <a:pPr marL="0" indent="0">
              <a:buNone/>
            </a:pPr>
            <a:r>
              <a:rPr lang="en-US" sz="1800" b="1" dirty="0" smtClean="0"/>
              <a:t>columnar cells    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the Rt. And Lt. hepatic ducts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51100"/>
            <a:ext cx="914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87500"/>
            <a:ext cx="914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22463"/>
            <a:ext cx="914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73250"/>
            <a:ext cx="914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62902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363"/>
            <a:ext cx="5257800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6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9067800" cy="670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Cells in the canal of Hering is consider as stem cells that paly arole in liver regeneration.</a:t>
            </a:r>
            <a:endParaRPr lang="en-US" sz="1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15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Hepatic lobulation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Three classification of hepatic lobules refer to different aspects  of hepatocyte activities: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1.The classic hepatic lobule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2.Portal lobule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3.Liver acinus</a:t>
            </a:r>
            <a:endParaRPr lang="en-US" sz="18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6400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792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introduction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</a:t>
            </a:r>
            <a:r>
              <a:rPr lang="en-US" sz="1800" b="1" dirty="0"/>
              <a:t>organs associated with the digestive tract include </a:t>
            </a:r>
            <a:r>
              <a:rPr lang="en-US" sz="1800" b="1" dirty="0">
                <a:solidFill>
                  <a:srgbClr val="FF0000"/>
                </a:solidFill>
              </a:rPr>
              <a:t>the major salivary glands</a:t>
            </a:r>
            <a:r>
              <a:rPr lang="en-US" sz="1800" b="1" dirty="0"/>
              <a:t>, </a:t>
            </a:r>
            <a:r>
              <a:rPr lang="en-US" sz="1800" b="1" dirty="0" smtClean="0"/>
              <a:t>the pancreas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rgbClr val="FF0000"/>
                </a:solidFill>
              </a:rPr>
              <a:t>the liver</a:t>
            </a:r>
            <a:r>
              <a:rPr lang="en-US" sz="1800" b="1" dirty="0"/>
              <a:t>, and the gallbladder</a:t>
            </a:r>
            <a:r>
              <a:rPr lang="en-US" sz="1800" b="1" dirty="0" smtClean="0"/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 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Products </a:t>
            </a:r>
            <a:r>
              <a:rPr lang="en-US" sz="1800" b="1" dirty="0"/>
              <a:t>of these organs facilitate </a:t>
            </a:r>
            <a:r>
              <a:rPr lang="en-US" sz="1800" b="1" dirty="0" smtClean="0"/>
              <a:t>transport and </a:t>
            </a:r>
            <a:r>
              <a:rPr lang="en-US" sz="1800" b="1" dirty="0"/>
              <a:t>digestion of food within </a:t>
            </a:r>
            <a:r>
              <a:rPr lang="en-US" sz="1800" b="1" dirty="0" smtClean="0"/>
              <a:t>the gastrointestinal </a:t>
            </a:r>
            <a:r>
              <a:rPr lang="en-US" sz="1800" b="1" dirty="0"/>
              <a:t>tract.</a:t>
            </a:r>
          </a:p>
        </p:txBody>
      </p:sp>
    </p:spTree>
    <p:extLst>
      <p:ext uri="{BB962C8B-B14F-4D97-AF65-F5344CB8AC3E}">
        <p14:creationId xmlns:p14="http://schemas.microsoft.com/office/powerpoint/2010/main" val="32793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1.The classic hepatic lobule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It is a hexagonal mass of hepatocytes radiating around a central vein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Center: </a:t>
            </a:r>
            <a:r>
              <a:rPr lang="en-US" sz="1800" b="1" dirty="0" smtClean="0"/>
              <a:t>central vein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Corner</a:t>
            </a:r>
            <a:r>
              <a:rPr lang="en-US" sz="1800" b="1" dirty="0" smtClean="0"/>
              <a:t>: the portal canals, enclosing the portal traid, contain three structures:</a:t>
            </a:r>
          </a:p>
          <a:p>
            <a:pPr marL="0" indent="0">
              <a:buNone/>
            </a:pPr>
            <a:r>
              <a:rPr lang="en-US" sz="1800" b="1" dirty="0" smtClean="0"/>
              <a:t>1.An interlobular bile duct</a:t>
            </a:r>
          </a:p>
          <a:p>
            <a:pPr marL="0" indent="0">
              <a:buNone/>
            </a:pPr>
            <a:r>
              <a:rPr lang="en-US" sz="1800" b="1" dirty="0" smtClean="0"/>
              <a:t>2.An interlobular branch of hepatic artery</a:t>
            </a:r>
          </a:p>
          <a:p>
            <a:pPr marL="0" indent="0">
              <a:buNone/>
            </a:pPr>
            <a:r>
              <a:rPr lang="en-US" sz="1800" b="1" dirty="0" smtClean="0"/>
              <a:t>3.An interlobular branch of portal vein</a:t>
            </a:r>
          </a:p>
          <a:p>
            <a:r>
              <a:rPr lang="en-US" sz="1800" b="1" dirty="0" smtClean="0"/>
              <a:t>In the classic hepatic lobule , blood and bile flow in opposite directions, the blood flow toward the central vein while the bile flow away from the central vein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3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575"/>
            <a:ext cx="8991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2.The Portal lobule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/>
              <a:t>This is a </a:t>
            </a:r>
            <a:r>
              <a:rPr lang="en-US" sz="1800" b="1" dirty="0" smtClean="0">
                <a:solidFill>
                  <a:srgbClr val="FF0000"/>
                </a:solidFill>
              </a:rPr>
              <a:t>triangular</a:t>
            </a:r>
            <a:r>
              <a:rPr lang="en-US" sz="1800" b="1" dirty="0" smtClean="0"/>
              <a:t> mass of hepatocytes from three adjacent </a:t>
            </a:r>
          </a:p>
          <a:p>
            <a:pPr marL="0" indent="0">
              <a:buNone/>
            </a:pPr>
            <a:r>
              <a:rPr lang="en-US" sz="1800" b="1" dirty="0" smtClean="0"/>
              <a:t>Classic hepatic lobules.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</a:rPr>
              <a:t>Center</a:t>
            </a:r>
            <a:r>
              <a:rPr lang="en-US" sz="1800" b="1" dirty="0" smtClean="0"/>
              <a:t> : a portal canal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</a:rPr>
              <a:t>Angles</a:t>
            </a:r>
            <a:r>
              <a:rPr lang="en-US" sz="1800" b="1" dirty="0" smtClean="0"/>
              <a:t> : the central vein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b="1" dirty="0"/>
          </a:p>
          <a:p>
            <a:r>
              <a:rPr lang="en-US" sz="1800" b="1" dirty="0" smtClean="0"/>
              <a:t>Each portal lobule drain bile into the central bile duct.</a:t>
            </a:r>
            <a:endParaRPr lang="en-US" sz="18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581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3.The liver acinus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/>
              <a:t>It is </a:t>
            </a:r>
            <a:r>
              <a:rPr lang="en-US" sz="1800" b="1" dirty="0" smtClean="0">
                <a:solidFill>
                  <a:srgbClr val="FF0000"/>
                </a:solidFill>
              </a:rPr>
              <a:t>the functional unit </a:t>
            </a:r>
            <a:r>
              <a:rPr lang="en-US" sz="1800" b="1" dirty="0" smtClean="0"/>
              <a:t>of the liver( correlate between metabolic activity, blood perfusion and liver pathology)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/>
              <a:t>It is a </a:t>
            </a:r>
            <a:r>
              <a:rPr lang="en-US" sz="1800" b="1" dirty="0" smtClean="0">
                <a:solidFill>
                  <a:srgbClr val="FF0000"/>
                </a:solidFill>
              </a:rPr>
              <a:t>diamond shape</a:t>
            </a:r>
            <a:r>
              <a:rPr lang="en-US" sz="1800" b="1" dirty="0" smtClean="0"/>
              <a:t> mass of two adjacent classic hepatic lobules.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</a:rPr>
              <a:t>Center</a:t>
            </a:r>
            <a:r>
              <a:rPr lang="en-US" sz="1800" b="1" dirty="0" smtClean="0"/>
              <a:t>: vascular core formed of branches from portal vein and hepatic artery, present along the border between two classic lobules.</a:t>
            </a:r>
            <a:endParaRPr lang="en-US" sz="18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3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3.The liver acinus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/>
              <a:t>It is divided into </a:t>
            </a:r>
            <a:r>
              <a:rPr lang="en-US" sz="1800" b="1" dirty="0" smtClean="0">
                <a:solidFill>
                  <a:srgbClr val="FF0000"/>
                </a:solidFill>
              </a:rPr>
              <a:t>three zones </a:t>
            </a:r>
            <a:r>
              <a:rPr lang="en-US" sz="1800" b="1" dirty="0" smtClean="0"/>
              <a:t>according to their blood supply: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Zone 1</a:t>
            </a:r>
            <a:r>
              <a:rPr lang="en-US" sz="1800" b="1" dirty="0" smtClean="0"/>
              <a:t>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The hepatocyte close to the vascular core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It is richly supplied by blood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Its hepatocytes carry out oxidative metabolism and protein synthesis.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Zone 2 </a:t>
            </a:r>
            <a:r>
              <a:rPr lang="en-US" sz="1800" b="1" dirty="0" smtClean="0"/>
              <a:t>: hepatocytes intermediate in location and their blood supply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Zone 3 </a:t>
            </a:r>
            <a:r>
              <a:rPr lang="en-US" sz="1800" b="1" dirty="0" smtClean="0"/>
              <a:t>: </a:t>
            </a:r>
          </a:p>
          <a:p>
            <a:r>
              <a:rPr lang="en-US" sz="1800" b="1" dirty="0" smtClean="0"/>
              <a:t>hepatocytes farthest from the blood </a:t>
            </a:r>
          </a:p>
          <a:p>
            <a:pPr marL="0" indent="0">
              <a:buNone/>
            </a:pPr>
            <a:r>
              <a:rPr lang="en-US" sz="1800" b="1" dirty="0" smtClean="0"/>
              <a:t>supply and close to the central vein</a:t>
            </a:r>
          </a:p>
          <a:p>
            <a:r>
              <a:rPr lang="en-US" sz="1800" b="1" dirty="0" smtClean="0"/>
              <a:t>It has the poorest blood supply</a:t>
            </a:r>
          </a:p>
          <a:p>
            <a:r>
              <a:rPr lang="en-US" sz="1800" b="1" dirty="0" smtClean="0"/>
              <a:t>Its hepatocytes carry out glycolysis</a:t>
            </a:r>
          </a:p>
          <a:p>
            <a:r>
              <a:rPr lang="en-US" sz="1800" b="1" dirty="0" smtClean="0"/>
              <a:t>Its cells are the first that suffer from </a:t>
            </a:r>
          </a:p>
          <a:p>
            <a:pPr marL="0" indent="0">
              <a:buNone/>
            </a:pPr>
            <a:r>
              <a:rPr lang="en-US" sz="1800" b="1" dirty="0" smtClean="0"/>
              <a:t>degeneration and necrosis.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876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8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gall bladder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</a:rPr>
              <a:t>Anatomically</a:t>
            </a:r>
            <a:r>
              <a:rPr lang="en-US" sz="1800" b="1" dirty="0" smtClean="0"/>
              <a:t> : it is a hollow, pear shaped organ</a:t>
            </a:r>
          </a:p>
          <a:p>
            <a:pPr marL="0" indent="0">
              <a:buNone/>
            </a:pPr>
            <a:r>
              <a:rPr lang="en-US" sz="1800" b="1" dirty="0"/>
              <a:t>a</a:t>
            </a:r>
            <a:r>
              <a:rPr lang="en-US" sz="1800" b="1" dirty="0" smtClean="0"/>
              <a:t>ttached to the lower surface of the liver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</a:rPr>
              <a:t>Function</a:t>
            </a:r>
            <a:r>
              <a:rPr lang="en-US" sz="1800" b="1" dirty="0" smtClean="0"/>
              <a:t>: storage, concentration of bile and release of bile when</a:t>
            </a:r>
          </a:p>
          <a:p>
            <a:pPr marL="0" indent="0">
              <a:buNone/>
            </a:pPr>
            <a:r>
              <a:rPr lang="en-US" sz="1800" b="1" dirty="0"/>
              <a:t>n</a:t>
            </a:r>
            <a:r>
              <a:rPr lang="en-US" sz="1800" b="1" dirty="0" smtClean="0"/>
              <a:t>eeded into the common bile duct</a:t>
            </a:r>
            <a:endParaRPr lang="en-US" sz="18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5029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Structure of gall bladder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Three layers </a:t>
            </a:r>
            <a:r>
              <a:rPr lang="en-US" sz="1800" b="1" dirty="0" smtClean="0"/>
              <a:t>:</a:t>
            </a:r>
          </a:p>
          <a:p>
            <a:pPr marL="0" indent="0">
              <a:buNone/>
            </a:pPr>
            <a:r>
              <a:rPr lang="en-US" sz="1800" b="1" dirty="0" smtClean="0"/>
              <a:t>1.</a:t>
            </a:r>
            <a:r>
              <a:rPr lang="en-US" sz="1800" b="1" dirty="0" smtClean="0">
                <a:solidFill>
                  <a:srgbClr val="FF0000"/>
                </a:solidFill>
              </a:rPr>
              <a:t>mucosa</a:t>
            </a:r>
            <a:r>
              <a:rPr lang="en-US" sz="1800" b="1" dirty="0" smtClean="0"/>
              <a:t>:</a:t>
            </a:r>
          </a:p>
          <a:p>
            <a:r>
              <a:rPr lang="en-US" sz="1800" b="1" dirty="0" smtClean="0"/>
              <a:t>Highly folded especially when the gall bladder is empty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Epithelium: simple columnar epithelium with apical</a:t>
            </a:r>
          </a:p>
          <a:p>
            <a:pPr marL="0" indent="0">
              <a:buNone/>
            </a:pPr>
            <a:r>
              <a:rPr lang="en-US" sz="1800" b="1" dirty="0" smtClean="0"/>
              <a:t>microvilli( </a:t>
            </a:r>
            <a:r>
              <a:rPr lang="en-US" sz="1800" b="1" dirty="0" smtClean="0">
                <a:solidFill>
                  <a:srgbClr val="FF0000"/>
                </a:solidFill>
              </a:rPr>
              <a:t>cholangiocytes</a:t>
            </a:r>
            <a:r>
              <a:rPr lang="en-US" sz="1800" b="1" dirty="0" smtClean="0"/>
              <a:t>) (for salt and water absorption)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Lamina propria: </a:t>
            </a:r>
            <a:r>
              <a:rPr lang="en-US" sz="1800" b="1" dirty="0" smtClean="0"/>
              <a:t>well vascularized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2.</a:t>
            </a:r>
            <a:r>
              <a:rPr lang="en-US" sz="1800" b="1" dirty="0" smtClean="0">
                <a:solidFill>
                  <a:srgbClr val="FF0000"/>
                </a:solidFill>
              </a:rPr>
              <a:t>Muscularis </a:t>
            </a:r>
            <a:r>
              <a:rPr lang="en-US" sz="1800" b="1" dirty="0" smtClean="0"/>
              <a:t>:smooth muscle fiber arranged in several</a:t>
            </a:r>
          </a:p>
          <a:p>
            <a:pPr marL="0" indent="0">
              <a:buNone/>
            </a:pPr>
            <a:r>
              <a:rPr lang="en-US" sz="1800" b="1" dirty="0" smtClean="0"/>
              <a:t>Directions and separated by fibroelastic connective tissue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3.</a:t>
            </a:r>
            <a:r>
              <a:rPr lang="en-US" sz="1800" b="1" dirty="0" smtClean="0">
                <a:solidFill>
                  <a:srgbClr val="FF0000"/>
                </a:solidFill>
              </a:rPr>
              <a:t>serosa/adventitia</a:t>
            </a:r>
            <a:r>
              <a:rPr lang="en-US" sz="1800" b="1" dirty="0" smtClean="0"/>
              <a:t>: according to anatomical surface</a:t>
            </a:r>
            <a:endParaRPr lang="en-US" sz="18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685800"/>
            <a:ext cx="3276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4" y="3714750"/>
            <a:ext cx="33051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0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biliary tract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</a:t>
            </a:r>
            <a:r>
              <a:rPr lang="en-US" sz="1800" b="1" dirty="0"/>
              <a:t>bile produced by the hepatocytes ﬂows through the </a:t>
            </a:r>
            <a:r>
              <a:rPr lang="en-US" sz="1800" b="1" dirty="0">
                <a:solidFill>
                  <a:srgbClr val="FF0000"/>
                </a:solidFill>
              </a:rPr>
              <a:t>bile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canaliculi</a:t>
            </a:r>
            <a:r>
              <a:rPr lang="en-US" sz="1800" b="1" dirty="0"/>
              <a:t>, bile ductules, and </a:t>
            </a:r>
            <a:r>
              <a:rPr lang="en-US" sz="1800" b="1" dirty="0">
                <a:solidFill>
                  <a:srgbClr val="FF0000"/>
                </a:solidFill>
              </a:rPr>
              <a:t>bile </a:t>
            </a:r>
            <a:r>
              <a:rPr lang="en-US" sz="1800" b="1" dirty="0" smtClean="0">
                <a:solidFill>
                  <a:srgbClr val="FF0000"/>
                </a:solidFill>
              </a:rPr>
              <a:t>ducts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These structures gradually </a:t>
            </a:r>
            <a:r>
              <a:rPr lang="en-US" sz="1800" b="1" dirty="0"/>
              <a:t>merge,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forming </a:t>
            </a:r>
            <a:r>
              <a:rPr lang="en-US" sz="1800" b="1" dirty="0"/>
              <a:t>a converging network that ultimately </a:t>
            </a:r>
            <a:r>
              <a:rPr lang="en-US" sz="1800" b="1" dirty="0" smtClean="0"/>
              <a:t>forms </a:t>
            </a:r>
          </a:p>
          <a:p>
            <a:pPr marL="0" indent="0">
              <a:buNone/>
            </a:pPr>
            <a:r>
              <a:rPr lang="en-US" sz="1800" b="1" dirty="0" smtClean="0"/>
              <a:t>the </a:t>
            </a:r>
            <a:r>
              <a:rPr lang="en-US" sz="1800" b="1" dirty="0">
                <a:solidFill>
                  <a:srgbClr val="FF0000"/>
                </a:solidFill>
              </a:rPr>
              <a:t>common hepatic duct</a:t>
            </a:r>
            <a:r>
              <a:rPr lang="en-US" sz="1800" b="1" dirty="0"/>
              <a:t>, which joins </a:t>
            </a:r>
            <a:r>
              <a:rPr lang="en-US" sz="1800" b="1" dirty="0" smtClean="0"/>
              <a:t>the </a:t>
            </a:r>
            <a:r>
              <a:rPr lang="en-US" sz="1800" b="1" dirty="0" smtClean="0">
                <a:solidFill>
                  <a:srgbClr val="FF0000"/>
                </a:solidFill>
              </a:rPr>
              <a:t>cystic </a:t>
            </a:r>
            <a:r>
              <a:rPr lang="en-US" sz="1800" b="1" dirty="0">
                <a:solidFill>
                  <a:srgbClr val="FF0000"/>
                </a:solidFill>
              </a:rPr>
              <a:t>duct </a:t>
            </a:r>
            <a:r>
              <a:rPr lang="en-US" sz="1800" b="1" dirty="0" smtClean="0"/>
              <a:t>from</a:t>
            </a:r>
          </a:p>
          <a:p>
            <a:pPr marL="0" indent="0">
              <a:buNone/>
            </a:pPr>
            <a:r>
              <a:rPr lang="en-US" sz="1800" b="1" dirty="0" smtClean="0"/>
              <a:t> </a:t>
            </a:r>
            <a:r>
              <a:rPr lang="en-US" sz="1800" b="1" dirty="0"/>
              <a:t>the gallbladder and continues to the </a:t>
            </a:r>
            <a:r>
              <a:rPr lang="en-US" sz="1800" b="1" dirty="0" smtClean="0"/>
              <a:t>duodenum</a:t>
            </a:r>
          </a:p>
          <a:p>
            <a:pPr marL="0" indent="0">
              <a:buNone/>
            </a:pPr>
            <a:r>
              <a:rPr lang="en-US" sz="1800" b="1" dirty="0" smtClean="0"/>
              <a:t> </a:t>
            </a:r>
            <a:r>
              <a:rPr lang="en-US" sz="1800" b="1" dirty="0"/>
              <a:t>as the </a:t>
            </a:r>
            <a:r>
              <a:rPr lang="en-US" sz="1800" b="1" dirty="0">
                <a:solidFill>
                  <a:srgbClr val="FF0000"/>
                </a:solidFill>
              </a:rPr>
              <a:t>common bile </a:t>
            </a:r>
            <a:r>
              <a:rPr lang="en-US" sz="1800" b="1" dirty="0" smtClean="0">
                <a:solidFill>
                  <a:srgbClr val="FF0000"/>
                </a:solidFill>
              </a:rPr>
              <a:t>duct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</a:t>
            </a:r>
            <a:r>
              <a:rPr lang="en-US" sz="1800" b="1" dirty="0"/>
              <a:t>hepatic, cystic, and common bile ducts are lined with</a:t>
            </a:r>
          </a:p>
          <a:p>
            <a:pPr marL="0" indent="0">
              <a:buNone/>
            </a:pPr>
            <a:r>
              <a:rPr lang="en-US" sz="1800" b="1" dirty="0"/>
              <a:t>a </a:t>
            </a:r>
            <a:r>
              <a:rPr lang="en-US" sz="1800" b="1" dirty="0">
                <a:solidFill>
                  <a:srgbClr val="FF0000"/>
                </a:solidFill>
              </a:rPr>
              <a:t>mucous membrane </a:t>
            </a:r>
            <a:r>
              <a:rPr lang="en-US" sz="1800" b="1" dirty="0"/>
              <a:t>having a </a:t>
            </a:r>
            <a:r>
              <a:rPr lang="en-US" sz="1800" b="1" dirty="0">
                <a:solidFill>
                  <a:srgbClr val="FF0000"/>
                </a:solidFill>
              </a:rPr>
              <a:t>simple columnar epithelium of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cholangiocytes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The </a:t>
            </a:r>
            <a:r>
              <a:rPr lang="en-US" sz="1800" b="1" dirty="0">
                <a:solidFill>
                  <a:srgbClr val="FF0000"/>
                </a:solidFill>
              </a:rPr>
              <a:t>lamina propria </a:t>
            </a:r>
            <a:r>
              <a:rPr lang="en-US" sz="1800" b="1" dirty="0"/>
              <a:t>and </a:t>
            </a:r>
            <a:r>
              <a:rPr lang="en-US" sz="1800" b="1" dirty="0">
                <a:solidFill>
                  <a:srgbClr val="FF0000"/>
                </a:solidFill>
              </a:rPr>
              <a:t>submucosa</a:t>
            </a:r>
            <a:r>
              <a:rPr lang="en-US" sz="1800" b="1" dirty="0"/>
              <a:t> are relatively thin,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with </a:t>
            </a:r>
            <a:r>
              <a:rPr lang="en-US" sz="1800" b="1" dirty="0"/>
              <a:t>mucous glands in some areas of the cystic</a:t>
            </a:r>
          </a:p>
          <a:p>
            <a:pPr marL="0" indent="0">
              <a:buNone/>
            </a:pPr>
            <a:r>
              <a:rPr lang="en-US" sz="1800" b="1" dirty="0"/>
              <a:t>duct, and surrounded by a thin </a:t>
            </a:r>
            <a:r>
              <a:rPr lang="en-US" sz="1800" b="1" dirty="0" smtClean="0">
                <a:solidFill>
                  <a:srgbClr val="FF0000"/>
                </a:solidFill>
              </a:rPr>
              <a:t>muscularis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This </a:t>
            </a:r>
            <a:r>
              <a:rPr lang="en-US" sz="1800" b="1" dirty="0"/>
              <a:t>muscle </a:t>
            </a:r>
            <a:r>
              <a:rPr lang="en-US" sz="1800" b="1" dirty="0" smtClean="0"/>
              <a:t>layer becomes </a:t>
            </a:r>
            <a:r>
              <a:rPr lang="en-US" sz="1800" b="1" dirty="0"/>
              <a:t>thicker near the duodenum and </a:t>
            </a:r>
            <a:r>
              <a:rPr lang="en-US" sz="1800" b="1" dirty="0" smtClean="0"/>
              <a:t>finally</a:t>
            </a:r>
            <a:r>
              <a:rPr lang="en-US" sz="1800" b="1" dirty="0"/>
              <a:t>,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in </a:t>
            </a:r>
            <a:r>
              <a:rPr lang="en-US" sz="1800" b="1" dirty="0"/>
              <a:t>the </a:t>
            </a:r>
            <a:r>
              <a:rPr lang="en-US" sz="1800" b="1" dirty="0">
                <a:solidFill>
                  <a:srgbClr val="FF0000"/>
                </a:solidFill>
              </a:rPr>
              <a:t>duodenal papilla</a:t>
            </a:r>
            <a:r>
              <a:rPr lang="en-US" sz="1800" b="1" dirty="0"/>
              <a:t>, forms a sphincter that regulates bile ﬂow into the</a:t>
            </a:r>
          </a:p>
          <a:p>
            <a:pPr marL="0" indent="0">
              <a:buNone/>
            </a:pPr>
            <a:r>
              <a:rPr lang="en-US" sz="1800" b="1" dirty="0"/>
              <a:t>small bowel.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3124200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6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686800" cy="17526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THANKS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76200"/>
            <a:ext cx="9067800" cy="1325563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 Light"/>
              </a:rPr>
              <a:t> </a:t>
            </a:r>
            <a:r>
              <a:rPr lang="en-US" sz="3200" b="1" dirty="0" smtClean="0">
                <a:latin typeface="Calibri Light"/>
              </a:rPr>
              <a:t>The liver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Anatomically :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/>
              <a:t>The </a:t>
            </a:r>
            <a:r>
              <a:rPr lang="en-US" sz="2000" b="1" dirty="0"/>
              <a:t>liver is the largest internal organ, in adults </a:t>
            </a:r>
            <a:r>
              <a:rPr lang="en-US" sz="2000" b="1" dirty="0" smtClean="0"/>
              <a:t>averaging about </a:t>
            </a:r>
            <a:r>
              <a:rPr lang="en-US" sz="2000" b="1" dirty="0"/>
              <a:t>1.5 kg or 2% of the body </a:t>
            </a:r>
            <a:r>
              <a:rPr lang="en-US" sz="2000" b="1" dirty="0" smtClean="0"/>
              <a:t>weight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Located in </a:t>
            </a:r>
            <a:r>
              <a:rPr lang="en-US" sz="2000" b="1" dirty="0" smtClean="0"/>
              <a:t>the right upper </a:t>
            </a:r>
            <a:r>
              <a:rPr lang="en-US" sz="2000" b="1" dirty="0"/>
              <a:t>quadrant of the abdomen just below the </a:t>
            </a:r>
            <a:r>
              <a:rPr lang="en-US" sz="2000" b="1" dirty="0" smtClean="0"/>
              <a:t>diaphragm.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he </a:t>
            </a:r>
            <a:r>
              <a:rPr lang="en-US" sz="2000" b="1" dirty="0">
                <a:solidFill>
                  <a:srgbClr val="FF0000"/>
                </a:solidFill>
              </a:rPr>
              <a:t>liver </a:t>
            </a:r>
            <a:r>
              <a:rPr lang="en-US" sz="2000" b="1" dirty="0"/>
              <a:t>has major </a:t>
            </a:r>
            <a:r>
              <a:rPr lang="en-US" sz="2000" b="1" dirty="0" smtClean="0"/>
              <a:t>left </a:t>
            </a:r>
            <a:r>
              <a:rPr lang="en-US" sz="2000" b="1" dirty="0"/>
              <a:t>and right lobes with </a:t>
            </a:r>
            <a:r>
              <a:rPr lang="en-US" sz="2000" b="1" dirty="0" smtClean="0"/>
              <a:t>two smaller </a:t>
            </a:r>
            <a:r>
              <a:rPr lang="en-US" sz="2000" b="1" dirty="0"/>
              <a:t>inferior lobes, most of which are covered by a thin capsule and mesothelium of the visceral peritoneum. </a:t>
            </a:r>
            <a:endParaRPr lang="en-US" sz="2000" b="1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44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90678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</a:t>
            </a:r>
            <a:r>
              <a:rPr lang="en-US" sz="1800" b="1" dirty="0"/>
              <a:t>capsule thickens at the hilum (or </a:t>
            </a:r>
            <a:r>
              <a:rPr lang="en-US" sz="1800" b="1" dirty="0">
                <a:solidFill>
                  <a:srgbClr val="FF0000"/>
                </a:solidFill>
              </a:rPr>
              <a:t>porta hepatis</a:t>
            </a:r>
            <a:r>
              <a:rPr lang="en-US" sz="1800" b="1" dirty="0"/>
              <a:t>) on the inferior side, where the dual blood supply from the </a:t>
            </a:r>
            <a:r>
              <a:rPr lang="en-US" sz="1800" b="1" dirty="0">
                <a:solidFill>
                  <a:srgbClr val="0070C0"/>
                </a:solidFill>
              </a:rPr>
              <a:t>hepatic portal vein </a:t>
            </a:r>
            <a:r>
              <a:rPr lang="en-US" sz="1800" b="1" dirty="0">
                <a:solidFill>
                  <a:srgbClr val="FF0000"/>
                </a:solidFill>
              </a:rPr>
              <a:t>and hepatic artery </a:t>
            </a:r>
            <a:r>
              <a:rPr lang="en-US" sz="1800" b="1" dirty="0"/>
              <a:t>enters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/>
              <a:t>the organ and where the </a:t>
            </a:r>
            <a:r>
              <a:rPr lang="en-US" sz="1800" b="1" dirty="0">
                <a:solidFill>
                  <a:srgbClr val="0070C0"/>
                </a:solidFill>
              </a:rPr>
              <a:t>hepatic vein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>
                <a:solidFill>
                  <a:srgbClr val="C00000"/>
                </a:solidFill>
              </a:rPr>
              <a:t>lymphatics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>
                <a:solidFill>
                  <a:srgbClr val="00B050"/>
                </a:solidFill>
              </a:rPr>
              <a:t>and common hepatic (bile) duct </a:t>
            </a:r>
            <a:r>
              <a:rPr lang="en-US" sz="1800" b="1" dirty="0">
                <a:solidFill>
                  <a:srgbClr val="FF0000"/>
                </a:solidFill>
              </a:rPr>
              <a:t>exit</a:t>
            </a:r>
            <a:r>
              <a:rPr lang="en-US" sz="1800" b="1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</a:rPr>
              <a:t>About 75% </a:t>
            </a:r>
            <a:r>
              <a:rPr lang="en-US" sz="1800" b="1" dirty="0"/>
              <a:t>of the blood entering the liver is </a:t>
            </a:r>
            <a:r>
              <a:rPr lang="en-US" sz="1800" b="1" dirty="0" smtClean="0"/>
              <a:t>nutrient rich </a:t>
            </a:r>
            <a:r>
              <a:rPr lang="en-US" sz="1800" b="1" dirty="0"/>
              <a:t>(but O2-poor) blood from the portal vein arising from </a:t>
            </a:r>
            <a:r>
              <a:rPr lang="en-US" sz="1800" b="1" dirty="0" smtClean="0"/>
              <a:t>the stomach</a:t>
            </a:r>
            <a:r>
              <a:rPr lang="en-US" sz="1800" b="1" dirty="0"/>
              <a:t>, intestines, and spleen; the other 25% comes from </a:t>
            </a:r>
            <a:r>
              <a:rPr lang="en-US" sz="1800" b="1" dirty="0" smtClean="0"/>
              <a:t>the hepatic </a:t>
            </a:r>
            <a:r>
              <a:rPr lang="en-US" sz="1800" b="1" dirty="0"/>
              <a:t>artery and supplies the organ’s O2</a:t>
            </a:r>
            <a:r>
              <a:rPr lang="en-US" sz="1800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</a:rPr>
              <a:t>Histologically :</a:t>
            </a:r>
          </a:p>
          <a:p>
            <a:pPr marL="0" indent="0">
              <a:buNone/>
            </a:pPr>
            <a:r>
              <a:rPr lang="en-US" sz="1800" b="1" dirty="0" smtClean="0"/>
              <a:t>It is a mixed gland organ , has both endocrine and exocrine functions </a:t>
            </a:r>
            <a:r>
              <a:rPr lang="en-US" sz="1800" b="1" dirty="0" smtClean="0">
                <a:solidFill>
                  <a:srgbClr val="FF0000"/>
                </a:solidFill>
              </a:rPr>
              <a:t>( compound tubular gland)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86174"/>
            <a:ext cx="44005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414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production of bile </a:t>
            </a:r>
            <a:r>
              <a:rPr lang="en-US" sz="1800" b="1" dirty="0" smtClean="0"/>
              <a:t>: </a:t>
            </a:r>
            <a:r>
              <a:rPr lang="en-US" sz="1800" b="1" dirty="0"/>
              <a:t>this is </a:t>
            </a:r>
            <a:r>
              <a:rPr lang="en-US" sz="1800" b="1" dirty="0" smtClean="0"/>
              <a:t>the </a:t>
            </a:r>
            <a:r>
              <a:rPr lang="en-US" sz="1800" b="1" dirty="0"/>
              <a:t>main digestive function of the </a:t>
            </a:r>
            <a:r>
              <a:rPr lang="en-US" sz="1800" b="1" dirty="0" smtClean="0"/>
              <a:t>liver, </a:t>
            </a:r>
            <a:r>
              <a:rPr lang="en-US" sz="1800" b="1" dirty="0"/>
              <a:t>the bile is a complex substance required for the </a:t>
            </a:r>
            <a:r>
              <a:rPr lang="en-US" sz="1800" b="1" dirty="0" smtClean="0"/>
              <a:t>emulsifcation, hydrolysis</a:t>
            </a:r>
            <a:r>
              <a:rPr lang="en-US" sz="1800" b="1" dirty="0"/>
              <a:t>, and uptake of fats in the duodenum</a:t>
            </a:r>
            <a:r>
              <a:rPr lang="en-US" sz="1800" b="1" dirty="0" smtClean="0"/>
              <a:t>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</a:t>
            </a:r>
            <a:r>
              <a:rPr lang="en-US" sz="1800" b="1" dirty="0"/>
              <a:t>liver </a:t>
            </a:r>
            <a:r>
              <a:rPr lang="en-US" sz="1800" b="1" dirty="0" smtClean="0"/>
              <a:t>is </a:t>
            </a:r>
            <a:r>
              <a:rPr lang="en-US" sz="1800" b="1" dirty="0"/>
              <a:t>the major </a:t>
            </a:r>
            <a:r>
              <a:rPr lang="en-US" sz="1800" b="1" dirty="0">
                <a:solidFill>
                  <a:srgbClr val="FF0000"/>
                </a:solidFill>
              </a:rPr>
              <a:t>interface between the digestive system and </a:t>
            </a:r>
            <a:r>
              <a:rPr lang="en-US" sz="1800" b="1" dirty="0" smtClean="0">
                <a:solidFill>
                  <a:srgbClr val="FF0000"/>
                </a:solidFill>
              </a:rPr>
              <a:t>the blood</a:t>
            </a:r>
            <a:r>
              <a:rPr lang="en-US" sz="1800" b="1" dirty="0"/>
              <a:t>, as the organ in which nutrients absorbed in the </a:t>
            </a:r>
            <a:r>
              <a:rPr lang="en-US" sz="1800" b="1" dirty="0" smtClean="0"/>
              <a:t>small intestine </a:t>
            </a:r>
            <a:r>
              <a:rPr lang="en-US" sz="1800" b="1" dirty="0"/>
              <a:t>are processed before distribution throughout </a:t>
            </a:r>
            <a:r>
              <a:rPr lang="en-US" sz="1800" b="1" dirty="0" smtClean="0"/>
              <a:t>the body</a:t>
            </a:r>
            <a:r>
              <a:rPr lang="en-US" sz="1800" b="1" dirty="0"/>
              <a:t>. </a:t>
            </a:r>
            <a:endParaRPr lang="en-US" sz="1800" b="1" dirty="0" smtClean="0"/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/>
              <a:t>Synthesis and endocrine secretion into the blood of </a:t>
            </a:r>
            <a:r>
              <a:rPr lang="en-US" sz="1800" b="1" dirty="0" smtClean="0"/>
              <a:t>the major </a:t>
            </a:r>
            <a:r>
              <a:rPr lang="en-US" sz="1800" b="1" dirty="0"/>
              <a:t>plasma proteins, including albumins, </a:t>
            </a:r>
            <a:r>
              <a:rPr lang="en-US" sz="1800" b="1" dirty="0" smtClean="0"/>
              <a:t>fibrinogen, apolipoproteins</a:t>
            </a:r>
            <a:r>
              <a:rPr lang="en-US" sz="1800" b="1" dirty="0"/>
              <a:t>, transferrin, and many </a:t>
            </a:r>
            <a:r>
              <a:rPr lang="en-US" sz="1800" b="1" dirty="0" smtClean="0"/>
              <a:t>others.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/>
              <a:t>Conversion of amino acids into </a:t>
            </a:r>
            <a:r>
              <a:rPr lang="en-US" sz="1800" b="1" dirty="0" smtClean="0"/>
              <a:t>glucose (</a:t>
            </a:r>
            <a:r>
              <a:rPr lang="en-US" sz="1800" b="1" dirty="0" smtClean="0">
                <a:solidFill>
                  <a:srgbClr val="FF0000"/>
                </a:solidFill>
              </a:rPr>
              <a:t>gluconeogenesis</a:t>
            </a:r>
            <a:r>
              <a:rPr lang="en-US" sz="1800" b="1" dirty="0" smtClean="0"/>
              <a:t>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/>
              <a:t>Breakdown (</a:t>
            </a:r>
            <a:r>
              <a:rPr lang="en-US" sz="1800" b="1" dirty="0">
                <a:solidFill>
                  <a:srgbClr val="FF0000"/>
                </a:solidFill>
              </a:rPr>
              <a:t>detoxifcation</a:t>
            </a:r>
            <a:r>
              <a:rPr lang="en-US" sz="1800" b="1" dirty="0"/>
              <a:t>) and </a:t>
            </a:r>
            <a:r>
              <a:rPr lang="en-US" sz="1800" b="1" dirty="0">
                <a:solidFill>
                  <a:srgbClr val="FF0000"/>
                </a:solidFill>
              </a:rPr>
              <a:t>conjugation</a:t>
            </a:r>
            <a:r>
              <a:rPr lang="en-US" sz="1800" b="1" dirty="0"/>
              <a:t> </a:t>
            </a:r>
            <a:r>
              <a:rPr lang="en-US" sz="1800" b="1" dirty="0" smtClean="0"/>
              <a:t>of ingested </a:t>
            </a:r>
            <a:r>
              <a:rPr lang="en-US" sz="1800" b="1" dirty="0"/>
              <a:t>toxins, including many </a:t>
            </a:r>
            <a:r>
              <a:rPr lang="en-US" sz="1800" b="1" dirty="0" smtClean="0"/>
              <a:t>drugs.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/>
              <a:t>Amino acid deamination, producing urea </a:t>
            </a:r>
            <a:r>
              <a:rPr lang="en-US" sz="1800" b="1" dirty="0" smtClean="0"/>
              <a:t>removed from </a:t>
            </a:r>
            <a:r>
              <a:rPr lang="en-US" sz="1800" b="1" dirty="0"/>
              <a:t>blood in </a:t>
            </a:r>
            <a:r>
              <a:rPr lang="en-US" sz="1800" b="1" dirty="0" smtClean="0"/>
              <a:t>kidneys.</a:t>
            </a:r>
            <a:endParaRPr lang="en-US" sz="1800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76200"/>
            <a:ext cx="9144000" cy="1325563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Functions of the liver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26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Storage of glucose </a:t>
            </a:r>
            <a:r>
              <a:rPr lang="en-US" b="1" dirty="0"/>
              <a:t>in glycogen granules and </a:t>
            </a:r>
            <a:r>
              <a:rPr lang="en-US" b="1" dirty="0" smtClean="0"/>
              <a:t>triglycerides in </a:t>
            </a:r>
            <a:r>
              <a:rPr lang="en-US" b="1" dirty="0"/>
              <a:t>small lipid </a:t>
            </a:r>
            <a:r>
              <a:rPr lang="en-US" b="1" dirty="0" smtClean="0"/>
              <a:t>droplets.</a:t>
            </a:r>
          </a:p>
          <a:p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Storage </a:t>
            </a:r>
            <a:r>
              <a:rPr lang="en-US" b="1" dirty="0">
                <a:solidFill>
                  <a:srgbClr val="FF0000"/>
                </a:solidFill>
              </a:rPr>
              <a:t>of vitamin A </a:t>
            </a:r>
            <a:r>
              <a:rPr lang="en-US" b="1" dirty="0"/>
              <a:t>(in hepatic stellate cells) </a:t>
            </a:r>
            <a:r>
              <a:rPr lang="en-US" b="1" dirty="0" smtClean="0"/>
              <a:t>and other </a:t>
            </a:r>
            <a:r>
              <a:rPr lang="en-US" b="1" dirty="0"/>
              <a:t>fat-soluble </a:t>
            </a:r>
            <a:r>
              <a:rPr lang="en-US" b="1" dirty="0" smtClean="0"/>
              <a:t>vitamins.</a:t>
            </a:r>
          </a:p>
          <a:p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Removal of eﬀete erythrocytes </a:t>
            </a:r>
            <a:r>
              <a:rPr lang="en-US" b="1" dirty="0"/>
              <a:t>(by specialized </a:t>
            </a:r>
            <a:r>
              <a:rPr lang="en-US" b="1" dirty="0" smtClean="0"/>
              <a:t>macrophages, or </a:t>
            </a:r>
            <a:r>
              <a:rPr lang="en-US" b="1" dirty="0"/>
              <a:t>Kupﬀer cells</a:t>
            </a:r>
            <a:r>
              <a:rPr lang="en-US" b="1" dirty="0" smtClean="0"/>
              <a:t>).</a:t>
            </a:r>
          </a:p>
          <a:p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Storage of iron </a:t>
            </a:r>
            <a:r>
              <a:rPr lang="en-US" b="1" dirty="0"/>
              <a:t>in complexes with the protein ferritin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4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Structures of the liver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1.Stroma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Connective tissue capsule: </a:t>
            </a:r>
            <a:r>
              <a:rPr lang="en-US" sz="1800" b="1" dirty="0" smtClean="0"/>
              <a:t>called</a:t>
            </a:r>
            <a:r>
              <a:rPr lang="en-US" sz="1800" b="1" dirty="0" smtClean="0">
                <a:solidFill>
                  <a:srgbClr val="FF0000"/>
                </a:solidFill>
              </a:rPr>
              <a:t> Glisson capsule </a:t>
            </a:r>
            <a:r>
              <a:rPr lang="en-US" sz="1800" b="1" dirty="0" smtClean="0"/>
              <a:t>which is partially covered by mesothelium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Connective tissue septa </a:t>
            </a:r>
            <a:r>
              <a:rPr lang="en-US" sz="1800" b="1" dirty="0" smtClean="0"/>
              <a:t>: arise at the hilum (</a:t>
            </a:r>
            <a:r>
              <a:rPr lang="en-US" sz="1800" b="1" dirty="0" smtClean="0">
                <a:solidFill>
                  <a:srgbClr val="FF0000"/>
                </a:solidFill>
              </a:rPr>
              <a:t>porta hepatis</a:t>
            </a:r>
            <a:r>
              <a:rPr lang="en-US" sz="1800" b="1" dirty="0" smtClean="0"/>
              <a:t>) , divide the liver into lobules, </a:t>
            </a:r>
          </a:p>
          <a:p>
            <a:pPr marL="0" indent="0">
              <a:buNone/>
            </a:pPr>
            <a:r>
              <a:rPr lang="en-US" sz="1800" b="1" dirty="0" smtClean="0"/>
              <a:t>But the lobular organization is not evident in human .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Reticular fiber </a:t>
            </a:r>
            <a:r>
              <a:rPr lang="en-US" sz="1800" b="1" dirty="0" smtClean="0"/>
              <a:t>: support the parenchyma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572000"/>
            <a:ext cx="2809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1"/>
            <a:ext cx="3352801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624387"/>
            <a:ext cx="28956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7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76200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Structure of the liver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2.parenchyma: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Hepatocytes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cells of this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organ, are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among the most functionally diverse cells of the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body.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Arranged in anastomosing cords, radiating from central vein. These hepatocyte cords enclose between them bile canaliculi and are separated from each other by blood sinusoids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Blood sinusoids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685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2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I. Hepatocytes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867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</a:rPr>
              <a:t>LM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Shape:</a:t>
            </a:r>
            <a:r>
              <a:rPr lang="en-US" sz="1800" dirty="0" smtClean="0"/>
              <a:t> Large </a:t>
            </a:r>
            <a:r>
              <a:rPr lang="en-US" sz="1800" dirty="0"/>
              <a:t>cuboidal or polyhedral epithelial </a:t>
            </a:r>
            <a:r>
              <a:rPr lang="en-US" sz="1800" dirty="0" smtClean="0"/>
              <a:t>cells.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Nucleus: </a:t>
            </a:r>
            <a:r>
              <a:rPr lang="en-US" sz="1800" dirty="0" smtClean="0"/>
              <a:t>large</a:t>
            </a:r>
            <a:r>
              <a:rPr lang="en-US" sz="1800" dirty="0"/>
              <a:t>, round central nuclei , The cells are frequently binucleated and about 50% of them are polyploid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Cytoplasm :</a:t>
            </a:r>
            <a:r>
              <a:rPr lang="en-US" sz="1800" dirty="0" smtClean="0"/>
              <a:t> </a:t>
            </a:r>
            <a:r>
              <a:rPr lang="en-US" sz="1800" dirty="0"/>
              <a:t>eosinophilic </a:t>
            </a:r>
            <a:r>
              <a:rPr lang="en-US" sz="1800" dirty="0" smtClean="0"/>
              <a:t>cytoplasm( </a:t>
            </a:r>
            <a:r>
              <a:rPr lang="en-US" sz="1800" dirty="0"/>
              <a:t>rich in </a:t>
            </a:r>
            <a:r>
              <a:rPr lang="en-US" sz="1800" dirty="0" smtClean="0"/>
              <a:t>mitochondria and sER) and pale (presence of glycogen and lipid droplets).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657600"/>
            <a:ext cx="57150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1505</Words>
  <Application>Microsoft Office PowerPoint</Application>
  <PresentationFormat>On-screen Show (4:3)</PresentationFormat>
  <Paragraphs>274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Organs Associated with the Digestive Tract</vt:lpstr>
      <vt:lpstr>introduction</vt:lpstr>
      <vt:lpstr>PowerPoint Presentation</vt:lpstr>
      <vt:lpstr>PowerPoint Presentation</vt:lpstr>
      <vt:lpstr>PowerPoint Presentation</vt:lpstr>
      <vt:lpstr>PowerPoint Presentation</vt:lpstr>
      <vt:lpstr>Structures of the liver</vt:lpstr>
      <vt:lpstr>Structure of the liver</vt:lpstr>
      <vt:lpstr>I. Hepatocytes </vt:lpstr>
      <vt:lpstr>How hepatocyte adapt to its function</vt:lpstr>
      <vt:lpstr>The hepatocyte</vt:lpstr>
      <vt:lpstr>The blood sinusoids  the blood supply of the liver</vt:lpstr>
      <vt:lpstr>II.The blood sinusoids</vt:lpstr>
      <vt:lpstr>B.The kupffer cells</vt:lpstr>
      <vt:lpstr>Space of Disse</vt:lpstr>
      <vt:lpstr>Hepatic stellate cells</vt:lpstr>
      <vt:lpstr>The biliary tree</vt:lpstr>
      <vt:lpstr>PowerPoint Presentation</vt:lpstr>
      <vt:lpstr>Hepatic lobulation</vt:lpstr>
      <vt:lpstr>1.The classic hepatic lobule</vt:lpstr>
      <vt:lpstr>2.The Portal lobule</vt:lpstr>
      <vt:lpstr>3.The liver acinus</vt:lpstr>
      <vt:lpstr>3.The liver acinus</vt:lpstr>
      <vt:lpstr>The gall bladder</vt:lpstr>
      <vt:lpstr>Structure of gall bladder</vt:lpstr>
      <vt:lpstr>The biliary tract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Salivary glands </dc:title>
  <dc:creator>Muntadher Abdulkareem</dc:creator>
  <cp:lastModifiedBy>Muntadher Abdulkareem</cp:lastModifiedBy>
  <cp:revision>168</cp:revision>
  <dcterms:created xsi:type="dcterms:W3CDTF">2021-01-19T19:37:22Z</dcterms:created>
  <dcterms:modified xsi:type="dcterms:W3CDTF">2021-02-20T07:55:57Z</dcterms:modified>
</cp:coreProperties>
</file>